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2"/>
  </p:notesMasterIdLst>
  <p:sldIdLst>
    <p:sldId id="256" r:id="rId2"/>
    <p:sldId id="257" r:id="rId3"/>
    <p:sldId id="268" r:id="rId4"/>
    <p:sldId id="267" r:id="rId5"/>
    <p:sldId id="274" r:id="rId6"/>
    <p:sldId id="269" r:id="rId7"/>
    <p:sldId id="270" r:id="rId8"/>
    <p:sldId id="258" r:id="rId9"/>
    <p:sldId id="271" r:id="rId10"/>
    <p:sldId id="272" r:id="rId11"/>
    <p:sldId id="266" r:id="rId12"/>
    <p:sldId id="260" r:id="rId13"/>
    <p:sldId id="261" r:id="rId14"/>
    <p:sldId id="262" r:id="rId15"/>
    <p:sldId id="259" r:id="rId16"/>
    <p:sldId id="273" r:id="rId17"/>
    <p:sldId id="264" r:id="rId18"/>
    <p:sldId id="277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val="1"/>
      </p:ext>
    </p:extLst>
  </p:showPr>
  <p:extLs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6"/>
    <p:restoredTop sz="95247"/>
  </p:normalViewPr>
  <p:slideViewPr>
    <p:cSldViewPr snapToGrid="0">
      <p:cViewPr varScale="1">
        <p:scale>
          <a:sx n="88" d="100"/>
          <a:sy n="88" d="100"/>
        </p:scale>
        <p:origin x="-1008" y="-96"/>
      </p:cViewPr>
      <p:guideLst>
        <p:guide orient="horz" pos="254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16C66CB-FB93-46FF-B34A-7DC14C677EB1}" type="datetime1">
              <a:rPr lang="ru-RU"/>
              <a:pPr lvl="0">
                <a:defRPr/>
              </a:pPr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685E00F-1EBE-4A5C-9B47-8D369645D54B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45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26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D84C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D84C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3264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53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D84C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D84C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7795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69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1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17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45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64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3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7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5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13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83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/>
                </a:solidFill>
              </a:rPr>
              <a:pPr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110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AD84C6"/>
                </a:solidFill>
              </a:rPr>
              <a:pPr defTabSz="457200"/>
              <a:t>‹#›</a:t>
            </a:fld>
            <a:endParaRPr lang="en-US" dirty="0">
              <a:solidFill>
                <a:srgbClr val="AD84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89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6918" y="182711"/>
            <a:ext cx="893513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Муниципальное общеобразовательное бюджетное учреждение </a:t>
            </a:r>
          </a:p>
          <a:p>
            <a:pPr algn="ctr" defTabSz="45720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«Средняя общеобразовательная школа №36»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7680" y="4773946"/>
            <a:ext cx="10786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defRPr/>
            </a:pPr>
            <a:endParaRPr lang="ru-RU" sz="2400" dirty="0" smtClean="0">
              <a:latin typeface="Times New Roman"/>
              <a:ea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2710543" y="1068646"/>
            <a:ext cx="5976256" cy="25671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0487" y="3656151"/>
            <a:ext cx="115715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 1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по 16</a:t>
            </a:r>
            <a:r>
              <a:rPr lang="ru-RU" alt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ноября 2024 года в школе была проведена Неделя профилактики экстремизма в подростковой среде «Единство многообразия», приуроченная к «Всемирному дню толерантности» (16 ноября).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Целью проведения  Недели были профилактические мероприятия по формированию и развитию у обучающихся  отрицательного отношения  к </a:t>
            </a:r>
            <a:r>
              <a:rPr lang="ru-RU" altLang="en-US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экстремистским и террористическим проявлением, толерантного отношения друг к другу,  умение противостоять конфликтам.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          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В профилактической недели приняли участие учащиеся с 1 по 11 класс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406" y="1135063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5440" y="1952863"/>
            <a:ext cx="3529359" cy="4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5091" y="1439861"/>
            <a:ext cx="3404280" cy="434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13115" y="337458"/>
            <a:ext cx="824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Кл. час Международный день толерантности в 6а классе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829" y="0"/>
            <a:ext cx="3439886" cy="299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3284" y="3461654"/>
            <a:ext cx="3744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Кл часы тренинги по теме</a:t>
            </a:r>
          </a:p>
          <a:p>
            <a:pPr algn="ctr"/>
            <a:r>
              <a:rPr lang="ru-RU" dirty="0" smtClean="0"/>
              <a:t> «Город Дружбы» 2а класс</a:t>
            </a:r>
          </a:p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057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4474028" y="1251858"/>
            <a:ext cx="3900676" cy="43869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490858" y="3135477"/>
            <a:ext cx="3701142" cy="663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 часы  по теме  « Город Дружбы» 3а класс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03371" y="5736772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Кл. час в 10 классе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2310" t="6091" r="16329" b="15684"/>
          <a:stretch>
            <a:fillRect/>
          </a:stretch>
        </p:blipFill>
        <p:spPr>
          <a:xfrm>
            <a:off x="4463144" y="1012372"/>
            <a:ext cx="3200400" cy="4615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4580" r="10480" b="14980"/>
          <a:stretch>
            <a:fillRect/>
          </a:stretch>
        </p:blipFill>
        <p:spPr>
          <a:xfrm>
            <a:off x="8578440" y="1100938"/>
            <a:ext cx="3339543" cy="4727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t="6840" r="14870"/>
          <a:stretch>
            <a:fillRect/>
          </a:stretch>
        </p:blipFill>
        <p:spPr>
          <a:xfrm>
            <a:off x="435429" y="1137681"/>
            <a:ext cx="3310201" cy="4830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266" y="217715"/>
            <a:ext cx="866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Игра-  тренинг  « Мы разные, но мы вместе « в 8-х классах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t="27340" r="18560"/>
          <a:stretch>
            <a:fillRect/>
          </a:stretch>
        </p:blipFill>
        <p:spPr>
          <a:xfrm>
            <a:off x="453250" y="1398738"/>
            <a:ext cx="5090732" cy="3406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39770"/>
          <a:stretch>
            <a:fillRect/>
          </a:stretch>
        </p:blipFill>
        <p:spPr>
          <a:xfrm>
            <a:off x="6872095" y="2824676"/>
            <a:ext cx="5167505" cy="35876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3499" y="220536"/>
            <a:ext cx="9703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рамках месячника были разработаны памятки,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безопасности, с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которыми были ознакомлены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учащиеся средней школы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>
          <a:xfrm>
            <a:off x="-1" y="-33125"/>
            <a:ext cx="11560629" cy="1846659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2400" b="1" i="0" u="none" strike="noStrike" cap="none" normalizeH="0" baseline="0" dirty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Проведена акция в поддержку терпимости и благоразумия под названием </a:t>
            </a:r>
            <a:endParaRPr kumimoji="0" lang="ru-RU" sz="2400" b="1" i="0" u="none" strike="noStrike" cap="none" normalizeH="0" baseline="0" dirty="0" smtClean="0">
              <a:solidFill>
                <a:schemeClr val="tx2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2400" b="1" i="0" u="none" strike="noStrike" cap="none" normalizeH="0" baseline="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kumimoji="0" lang="ru-RU" sz="2400" b="1" i="0" u="none" strike="noStrike" cap="none" normalizeH="0" baseline="0" dirty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Синяя ленточка». </a:t>
            </a:r>
            <a:r>
              <a:rPr kumimoji="0" lang="ru-RU" sz="2400" b="1" i="0" u="none" strike="noStrike" cap="none" normalizeH="0" baseline="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Учащиеся, школы члены школьного парламента, члены РДШ </a:t>
            </a:r>
            <a:r>
              <a:rPr kumimoji="0" lang="ru-RU" sz="2400" b="1" i="0" u="none" strike="noStrike" cap="none" normalizeH="0" baseline="0" dirty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раздавали листовки-призывы на улицах </a:t>
            </a:r>
            <a:r>
              <a:rPr kumimoji="0" lang="ru-RU" sz="2400" b="1" i="0" u="none" strike="noStrike" cap="none" normalizeH="0" baseline="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города о толерантности  и уважительном отношении друг к другу.</a:t>
            </a:r>
            <a:endParaRPr kumimoji="0" lang="ru-RU" sz="2400" b="1" i="0" u="none" strike="noStrike" cap="none" normalizeH="0" baseline="0" dirty="0">
              <a:solidFill>
                <a:schemeClr val="tx2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ru-RU" sz="1800" b="1" i="0" u="none" strike="noStrike" cap="none" normalizeH="0" baseline="0" dirty="0">
              <a:solidFill>
                <a:schemeClr val="tx2"/>
              </a:solidFill>
              <a:effectLst/>
              <a:latin typeface="Arial"/>
              <a:cs typeface="Arial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>
          <a:xfrm>
            <a:off x="0" y="3771900"/>
            <a:ext cx="12192000" cy="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ru-RU" sz="18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2053" name="Рисунок 2052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303241" y="2122715"/>
            <a:ext cx="2884301" cy="3439886"/>
          </a:xfrm>
          <a:prstGeom prst="rect">
            <a:avLst/>
          </a:prstGeom>
        </p:spPr>
      </p:pic>
      <p:pic>
        <p:nvPicPr>
          <p:cNvPr id="2054" name="Рисунок 2053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9298202" y="2645228"/>
            <a:ext cx="2665198" cy="398659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08314"/>
            <a:ext cx="3200400" cy="380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6632" y="1643009"/>
            <a:ext cx="2783795" cy="34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4914" y="154576"/>
            <a:ext cx="1089659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Члены  РДШ, члены Ш/П, провели акцию в начальной школе и подарили детям памятки  «Как нужно вести себя друг с другом»</a:t>
            </a:r>
            <a:endParaRPr lang="ru-RU" sz="21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9" y="1049791"/>
            <a:ext cx="4876800" cy="249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113" y="1001487"/>
            <a:ext cx="5485721" cy="299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40603"/>
            <a:ext cx="5116286" cy="287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5114" y="4156410"/>
            <a:ext cx="5540829" cy="247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7" y="0"/>
            <a:ext cx="10635343" cy="1001487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2"/>
                </a:solidFill>
              </a:rPr>
              <a:t> Членами РДШ, членами Ш/П были организованы и проведены «Веселые перемены» в начальной школе</a:t>
            </a:r>
            <a:endParaRPr lang="ru-RU" sz="2700" b="1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234"/>
            <a:ext cx="5337845" cy="299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656" y="838969"/>
            <a:ext cx="4584402" cy="311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8776" y="4034423"/>
            <a:ext cx="5429024" cy="282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2425" y="164456"/>
            <a:ext cx="10225248" cy="12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r>
              <a:rPr lang="ru-RU" alt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рамках недели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профилактик</a:t>
            </a:r>
            <a:r>
              <a:rPr lang="ru-RU" alt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экстремизма в подростковой среде </a:t>
            </a:r>
          </a:p>
          <a:p>
            <a:pPr marL="0" algn="ctr" defTabSz="914400" rtl="0" eaLnBrk="1" latinLnBrk="0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«Единство многообразия»</a:t>
            </a:r>
            <a:r>
              <a:rPr lang="ru-RU" alt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была проведена </a:t>
            </a:r>
          </a:p>
          <a:p>
            <a:pPr marL="0" algn="ctr" defTabSz="914400" rtl="0" eaLnBrk="1" latinLnBrk="0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Акция  « Я благодарю за….»</a:t>
            </a:r>
            <a:endParaRPr kumimoji="0" lang="ru-RU" altLang="en-US" sz="2400" b="1" i="0" u="none" strike="noStrike" kern="1200" cap="none" normalizeH="0" baseline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56" y="1524228"/>
            <a:ext cx="5040086" cy="37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120" y="1308725"/>
            <a:ext cx="4775880" cy="3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149" y="1161539"/>
            <a:ext cx="7823880" cy="5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16924" y="239485"/>
            <a:ext cx="656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школьной библиотеке был оформлен стенд.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подборкой книг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 толерантности 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77" y="195942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Уроки с обучающимися в школы по теме Безопасный интернет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43" y="1483407"/>
            <a:ext cx="5689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2669949"/>
            <a:ext cx="5689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89" y="277016"/>
            <a:ext cx="9986554" cy="768013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28" y="1028574"/>
            <a:ext cx="6847115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Учащиеся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8-11 классов получили необходимую теоретическую информацию о возможных угрозах и правилах безопасного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поведения во время террористических актов, захвата заложников и т.д.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Отработали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практические навыки по антитеррористической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безопасности. 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6659" y="0"/>
            <a:ext cx="8692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профилактической недели были запланированы и проведены мероприятия на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уроках ОБЗР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/>
          <a:srcRect t="25697"/>
          <a:stretch/>
        </p:blipFill>
        <p:spPr>
          <a:xfrm>
            <a:off x="174172" y="1007924"/>
            <a:ext cx="3458600" cy="29218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rcRect t="31723"/>
          <a:stretch>
            <a:fillRect/>
          </a:stretch>
        </p:blipFill>
        <p:spPr>
          <a:xfrm>
            <a:off x="6030685" y="2931913"/>
            <a:ext cx="4604657" cy="3556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8" y="326571"/>
            <a:ext cx="11048999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12.11. 2024г.  С педагогами школы проведен педагогический Совет по теме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«Профилактика и предупреждение асоциального поведения»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34" y="1203147"/>
            <a:ext cx="4476409" cy="249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975" y="3753782"/>
            <a:ext cx="3959452" cy="29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9062" y="1233033"/>
            <a:ext cx="5052938" cy="254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24970"/>
          <a:stretch/>
        </p:blipFill>
        <p:spPr>
          <a:xfrm>
            <a:off x="250373" y="1440371"/>
            <a:ext cx="3886198" cy="4002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1181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школы принимают участие в акции «Своих не бросаем»  по  изготовлению маскировочных сетей для защиты военнослужащих  в зоне СВО.  Акция организована клубом  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Узелк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Победы», который размещен на территории  ДОСААФ г. Братска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3293" y="1690234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47" y="1984146"/>
            <a:ext cx="3200400" cy="401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12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8" y="0"/>
            <a:ext cx="9601200" cy="169817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13 ноября 8а и 8б посетили библиотеку "Контур Совы».  Приняли участие  в мероприятии " Будь фильтром, а не губкой". На   мероприятии дети научились   умению противостоять и уметь находить способы выхода их разных ситуаций.  Мероприятие провели: старший психолог уголовно-исполнительной инспекции ФКУ УИИ ГУФСИН России Анна Сергеевна Вторушина и библиотекарь Дружинина Анастасия Андреевна.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4" y="1755550"/>
            <a:ext cx="3668486" cy="275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6572" y="1733779"/>
            <a:ext cx="4049485" cy="30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2" y="3907971"/>
            <a:ext cx="3439884" cy="25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066314" y="5427507"/>
            <a:ext cx="4125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Старший психолог уголовно-исполнительной инспекции ФКУ УИИ ГУФСИН России Анна Сергеевна Вторушина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523" y="4594162"/>
            <a:ext cx="366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Библиотекарь Дружинина Анастасия Андреевна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55970" y="0"/>
            <a:ext cx="50509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Инспектор ОПД ОП № 2 МУ МВД России в г.  Братске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Хапова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Анастасия  Юрьевна провела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профилактические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беседы с обучающимися школы: по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профилактике вовлечения подростков в деятельность запрещенных религиозных объединений, экстремистских движений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террористических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организаций, о запрете участия в несанкционированных митингах об уголовной   и административной  ответственности обучающихся, об уважительных отношениях по отношению друг к другу.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0339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486" y="1920904"/>
            <a:ext cx="3570512" cy="22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7132"/>
            <a:ext cx="4419600" cy="27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3605" y="4157688"/>
            <a:ext cx="5124223" cy="27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9205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066" y="174170"/>
            <a:ext cx="10195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рамках запланированных мероприятий были проведены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видеоуроки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теме  « Герой нашего времени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4657" y="911394"/>
            <a:ext cx="3505201" cy="262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427" y="1066802"/>
            <a:ext cx="38782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978" y="4067629"/>
            <a:ext cx="5689600" cy="249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84690"/>
            <a:ext cx="361405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77685" y="534488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7а класс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12971" y="382088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3б класс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91058" y="574765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5а класс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820400" y="364671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3а класс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972" y="1009106"/>
            <a:ext cx="8665028" cy="51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97429" y="188463"/>
            <a:ext cx="9133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/>
              <a:t>В 11 классе  просмотрен видеоролик «Экстремистские организации и их  влияние на подростков«, после просмотра проведена дискуссия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284" y="0"/>
            <a:ext cx="8823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/>
                <a:ea typeface="Times New Roman"/>
              </a:rPr>
              <a:t>В  начальной школе были проведены </a:t>
            </a:r>
            <a:r>
              <a:rPr lang="ru-RU" sz="2400" b="1" dirty="0" err="1" smtClean="0">
                <a:latin typeface="Times New Roman"/>
                <a:ea typeface="Times New Roman"/>
              </a:rPr>
              <a:t>кл</a:t>
            </a:r>
            <a:r>
              <a:rPr lang="ru-RU" sz="2400" b="1" dirty="0" smtClean="0">
                <a:latin typeface="Times New Roman"/>
                <a:ea typeface="Times New Roman"/>
              </a:rPr>
              <a:t>. часы  </a:t>
            </a:r>
            <a:endParaRPr lang="ru-RU" sz="2400" b="1" dirty="0"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3658"/>
            <a:ext cx="2566081" cy="305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571" y="485415"/>
            <a:ext cx="2438400" cy="295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3472544"/>
            <a:ext cx="488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1а класса </a:t>
            </a:r>
            <a:r>
              <a:rPr lang="ru-RU" dirty="0" err="1" smtClean="0"/>
              <a:t>кл</a:t>
            </a:r>
            <a:r>
              <a:rPr lang="ru-RU" dirty="0" smtClean="0"/>
              <a:t>. час «Жизнь без конфликтов» 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615" y="460751"/>
            <a:ext cx="3151442" cy="215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2228" y="1421636"/>
            <a:ext cx="3069772" cy="239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682343" y="2645229"/>
            <a:ext cx="33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1 б классе  акция «Я хочу тебе пожелать»</a:t>
            </a:r>
            <a:endParaRPr 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88725"/>
            <a:ext cx="2873829" cy="283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1892" y="3776517"/>
            <a:ext cx="3861479" cy="308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9122228" y="4986048"/>
            <a:ext cx="306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4а  класса </a:t>
            </a:r>
            <a:r>
              <a:rPr lang="ru-RU" dirty="0" err="1" smtClean="0"/>
              <a:t>кл</a:t>
            </a:r>
            <a:r>
              <a:rPr lang="ru-RU" dirty="0" smtClean="0"/>
              <a:t>. час «Жизнь без конфликтов»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568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177" y="2626406"/>
            <a:ext cx="568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42314" y="326571"/>
            <a:ext cx="387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9а класс </a:t>
            </a:r>
            <a:r>
              <a:rPr lang="ru-RU" dirty="0" err="1" smtClean="0"/>
              <a:t>кл</a:t>
            </a:r>
            <a:r>
              <a:rPr lang="ru-RU" dirty="0" smtClean="0"/>
              <a:t>. час Я хочу пожелать»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Malgun Gothic"/>
        <a:font script="Hans" typeface="方正姚体"/>
        <a:font script="Hant" typeface="Microsoft JhengHei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Microsoft JhengHei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610</Words>
  <Application>Microsoft Office PowerPoint</Application>
  <PresentationFormat>Произвольный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Слайд 1</vt:lpstr>
      <vt:lpstr> </vt:lpstr>
      <vt:lpstr>Слайд 3</vt:lpstr>
      <vt:lpstr> 13 ноября 8а и 8б посетили библиотеку "Контур Совы».  Приняли участие  в мероприятии " Будь фильтром, а не губкой". На   мероприятии дети научились   умению противостоять и уметь находить способы выхода их разных ситуаций.  Мероприятие провели: старший психолог уголовно-исполнительной инспекции ФКУ УИИ ГУФСИН России Анна Сергеевна Вторушина и библиотекарь Дружинина Анастасия Андреевна.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Членами РДШ, членами Ш/П были организованы и проведены «Веселые перемены» в начальной школе</vt:lpstr>
      <vt:lpstr>Слайд 17</vt:lpstr>
      <vt:lpstr>Слайд 18</vt:lpstr>
      <vt:lpstr> Уроки с обучающимися в школы по теме Безопасный интернет</vt:lpstr>
      <vt:lpstr>12.11. 2024г.  С педагогами школы проведен педагогический Совет по теме    «Профилактика и предупреждение асоциального поведения»</vt:lpstr>
    </vt:vector>
  </TitlesOfParts>
  <Manager/>
  <Company>SPecialiST RePack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admin</cp:lastModifiedBy>
  <cp:revision>154</cp:revision>
  <dcterms:created xsi:type="dcterms:W3CDTF">2021-11-18T12:27:52Z</dcterms:created>
  <dcterms:modified xsi:type="dcterms:W3CDTF">2024-11-19T01:13:58Z</dcterms:modified>
  <cp:version>0906.0100.01</cp:version>
</cp:coreProperties>
</file>