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7" r:id="rId13"/>
    <p:sldId id="269" r:id="rId14"/>
    <p:sldId id="277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7D"/>
    <a:srgbClr val="DFD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9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C5CA-865D-45D2-8813-C8B6F3B852FD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C7C9-2276-460F-A287-F1F601072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AE68AB-3BCC-48DF-A980-2D0C31AAB087}" type="datetimeFigureOut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96C457-7926-4C3C-9FE2-BC91152606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14.jpeg"/><Relationship Id="rId7" Type="http://schemas.openxmlformats.org/officeDocument/2006/relationships/image" Target="../media/image8.gif"/><Relationship Id="rId12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4F271C">
                    <a:satMod val="130000"/>
                  </a:srgbClr>
                </a:solidFill>
              </a:rPr>
              <a:t>Урок по теме: </a:t>
            </a:r>
            <a:br>
              <a:rPr lang="ru-RU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dirty="0">
                <a:solidFill>
                  <a:srgbClr val="4F271C">
                    <a:satMod val="130000"/>
                  </a:srgbClr>
                </a:solidFill>
              </a:rPr>
              <a:t>«Гигиена питания»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651651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9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Желудочно-кишечные заболевания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571612"/>
          <a:ext cx="7715304" cy="49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70417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r>
                        <a:rPr lang="ru-RU" baseline="0" dirty="0" smtClean="0"/>
                        <a:t> заражения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Меры профилактики</a:t>
                      </a:r>
                      <a:endParaRPr lang="ru-RU" dirty="0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Ботулизм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Сальмонеллез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Дизентерия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Холера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Гельминтозы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Гастрит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Пищевые отравления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b="1" dirty="0" smtClean="0"/>
              <a:t>Ботулизм </a:t>
            </a:r>
            <a:r>
              <a:rPr lang="ru-RU" sz="2400" dirty="0" smtClean="0"/>
              <a:t>– тяжелое пищевое</a:t>
            </a:r>
          </a:p>
          <a:p>
            <a:pPr>
              <a:buNone/>
            </a:pPr>
            <a:r>
              <a:rPr lang="ru-RU" sz="2400" dirty="0" smtClean="0"/>
              <a:t>отравление, характеризуется </a:t>
            </a:r>
          </a:p>
          <a:p>
            <a:pPr>
              <a:buNone/>
            </a:pPr>
            <a:r>
              <a:rPr lang="ru-RU" sz="2400" dirty="0" smtClean="0"/>
              <a:t>поражением центральной </a:t>
            </a:r>
          </a:p>
          <a:p>
            <a:pPr>
              <a:buNone/>
            </a:pPr>
            <a:r>
              <a:rPr lang="ru-RU" sz="2400" dirty="0" smtClean="0"/>
              <a:t>нервной системы. 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Меры профилактики:</a:t>
            </a:r>
          </a:p>
          <a:p>
            <a:r>
              <a:rPr lang="ru-RU" sz="2400" dirty="0" smtClean="0"/>
              <a:t>соблюдать санитарно-гигиенические правила приготовления и хранения пищи,</a:t>
            </a:r>
          </a:p>
          <a:p>
            <a:r>
              <a:rPr lang="ru-RU" sz="2400" dirty="0" smtClean="0"/>
              <a:t>не употреблять консервированные продукты, доброкачественность которых вызывает сомнение.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3" name="Picture 3" descr="C:\Documents and Settings\Марина\Рабочий стол\Clostridium_botulin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428736"/>
            <a:ext cx="2143140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43636" y="37861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Clostridium </a:t>
            </a:r>
            <a:r>
              <a:rPr lang="en-US" dirty="0" err="1" smtClean="0"/>
              <a:t>botulinum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9288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Сальмонеллез </a:t>
            </a:r>
            <a:r>
              <a:rPr lang="ru-RU" sz="3100" dirty="0" smtClean="0"/>
              <a:t>– острое </a:t>
            </a:r>
            <a:br>
              <a:rPr lang="ru-RU" sz="3100" dirty="0" smtClean="0"/>
            </a:br>
            <a:r>
              <a:rPr lang="ru-RU" sz="3100" dirty="0" smtClean="0"/>
              <a:t>кишечное инфекционное </a:t>
            </a:r>
            <a:br>
              <a:rPr lang="ru-RU" sz="3100" dirty="0" smtClean="0"/>
            </a:br>
            <a:r>
              <a:rPr lang="ru-RU" sz="3100" dirty="0" smtClean="0"/>
              <a:t>заболевание, вызываемое </a:t>
            </a:r>
            <a:br>
              <a:rPr lang="ru-RU" sz="3100" dirty="0" smtClean="0"/>
            </a:br>
            <a:r>
              <a:rPr lang="ru-RU" sz="3100" dirty="0" smtClean="0"/>
              <a:t>сальмонеллами.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Меры профилактики сальмонеллеза:</a:t>
            </a:r>
          </a:p>
          <a:p>
            <a:pPr marL="539496" indent="-457200"/>
            <a:r>
              <a:rPr lang="ru-RU" sz="2000" dirty="0" smtClean="0"/>
              <a:t>Приобретенные мясо, птицу и кулинарные изделия из них нужно хранить в холодильнике только в упакованном виде.</a:t>
            </a:r>
          </a:p>
          <a:p>
            <a:pPr marL="539496" indent="-457200"/>
            <a:r>
              <a:rPr lang="ru-RU" sz="2000" dirty="0" smtClean="0"/>
              <a:t>При разделке сырого мяса, птицы необходимо пользоваться отдельными разделочными досками и ножами, которые после использования надо тщательно промывать с мылом в проточной воде и просушивать.</a:t>
            </a:r>
          </a:p>
          <a:p>
            <a:pPr marL="539496" indent="-457200"/>
            <a:r>
              <a:rPr lang="ru-RU" sz="2000" dirty="0" smtClean="0"/>
              <a:t>Мясо, особенно птицу, после разделки надо подвергнуть тщательной тепловой обработке.</a:t>
            </a:r>
          </a:p>
          <a:p>
            <a:pPr marL="539496" indent="-457200"/>
            <a:r>
              <a:rPr lang="ru-RU" sz="2000" dirty="0" smtClean="0"/>
              <a:t>Яйца перед употреблением должны быть обязательно промыты в проточной воде.</a:t>
            </a:r>
          </a:p>
        </p:txBody>
      </p:sp>
      <p:pic>
        <p:nvPicPr>
          <p:cNvPr id="4" name="Picture 4" descr="C:\Documents and Settings\Марина\Рабочий стол\715px-SalmonellaNIAI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14290"/>
            <a:ext cx="2714643" cy="2277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25003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Salmonella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Кишечные 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Дизентерия</a:t>
            </a:r>
            <a:r>
              <a:rPr lang="ru-RU" sz="2800" dirty="0" smtClean="0"/>
              <a:t> – заразное кишечное заболевание, проявляющееся нарушением общего состояния и расстройством деятельности кишечника. Вызывается дизентерийными палочками.</a:t>
            </a:r>
          </a:p>
          <a:p>
            <a:endParaRPr lang="ru-RU" sz="2800" dirty="0" smtClean="0"/>
          </a:p>
          <a:p>
            <a:r>
              <a:rPr lang="ru-RU" sz="2800" b="1" dirty="0" smtClean="0"/>
              <a:t>Холера</a:t>
            </a:r>
            <a:r>
              <a:rPr lang="ru-RU" sz="2800" dirty="0" smtClean="0"/>
              <a:t> — острая кишечная </a:t>
            </a:r>
          </a:p>
          <a:p>
            <a:pPr>
              <a:buNone/>
            </a:pPr>
            <a:r>
              <a:rPr lang="ru-RU" sz="2800" dirty="0" smtClean="0"/>
              <a:t>    инфекция, вызываемая </a:t>
            </a:r>
          </a:p>
          <a:p>
            <a:pPr>
              <a:buNone/>
            </a:pPr>
            <a:r>
              <a:rPr lang="ru-RU" sz="2800" dirty="0" smtClean="0"/>
              <a:t>    бактериями вида </a:t>
            </a:r>
          </a:p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i="1" dirty="0" err="1" smtClean="0"/>
              <a:t>Vibrio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cholerae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1028" name="Picture 4" descr="C:\Documents and Settings\Марина\Рабочий стол\767px-Cholera_bacteria_SEM.jpg"/>
          <p:cNvPicPr>
            <a:picLocks noChangeAspect="1" noChangeArrowheads="1"/>
          </p:cNvPicPr>
          <p:nvPr/>
        </p:nvPicPr>
        <p:blipFill>
          <a:blip r:embed="rId2" cstate="print"/>
          <a:srcRect l="15645" t="5294" r="13950" b="15293"/>
          <a:stretch>
            <a:fillRect/>
          </a:stretch>
        </p:blipFill>
        <p:spPr bwMode="auto">
          <a:xfrm>
            <a:off x="6357950" y="4357694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профилактики: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/>
              <a:t>Индивидуальные:</a:t>
            </a:r>
          </a:p>
          <a:p>
            <a:r>
              <a:rPr lang="ru-RU" dirty="0" smtClean="0"/>
              <a:t>Чистота рук</a:t>
            </a:r>
          </a:p>
          <a:p>
            <a:r>
              <a:rPr lang="ru-RU" dirty="0" smtClean="0"/>
              <a:t>Мытье овощей и фруктов чистой водой</a:t>
            </a:r>
          </a:p>
          <a:p>
            <a:r>
              <a:rPr lang="ru-RU" dirty="0" smtClean="0"/>
              <a:t>Воздержание от потребления некипяченых воды и молока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b="1" dirty="0" smtClean="0"/>
              <a:t>Общественные:</a:t>
            </a:r>
          </a:p>
          <a:p>
            <a:r>
              <a:rPr lang="ru-RU" dirty="0" smtClean="0"/>
              <a:t>Вакцинация</a:t>
            </a:r>
          </a:p>
          <a:p>
            <a:r>
              <a:rPr lang="ru-RU" dirty="0" smtClean="0"/>
              <a:t>Госпитализация больного</a:t>
            </a:r>
          </a:p>
          <a:p>
            <a:r>
              <a:rPr lang="ru-RU" dirty="0" smtClean="0"/>
              <a:t>Дезинфекция посуды, постельного белья, игрушек</a:t>
            </a:r>
          </a:p>
          <a:p>
            <a:r>
              <a:rPr lang="ru-RU" dirty="0" smtClean="0"/>
              <a:t>Чистота улиц, дворов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Гастрит – воспаление слизистой оболочки желудка.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Меры профилактики:</a:t>
            </a:r>
          </a:p>
          <a:p>
            <a:r>
              <a:rPr lang="ru-RU" dirty="0" smtClean="0"/>
              <a:t>соблюдать режим питания;</a:t>
            </a:r>
          </a:p>
          <a:p>
            <a:r>
              <a:rPr lang="ru-RU" dirty="0" smtClean="0"/>
              <a:t>исключить из </a:t>
            </a:r>
          </a:p>
          <a:p>
            <a:pPr>
              <a:buNone/>
            </a:pPr>
            <a:r>
              <a:rPr lang="ru-RU" dirty="0" smtClean="0"/>
              <a:t>    рациона острую </a:t>
            </a:r>
          </a:p>
          <a:p>
            <a:pPr>
              <a:buNone/>
            </a:pPr>
            <a:r>
              <a:rPr lang="ru-RU" dirty="0" smtClean="0"/>
              <a:t>    пищу;</a:t>
            </a:r>
          </a:p>
          <a:p>
            <a:r>
              <a:rPr lang="ru-RU" dirty="0" smtClean="0"/>
              <a:t>не употреблять </a:t>
            </a:r>
          </a:p>
          <a:p>
            <a:pPr>
              <a:buNone/>
            </a:pPr>
            <a:r>
              <a:rPr lang="ru-RU" dirty="0" smtClean="0"/>
              <a:t>    алкогольные и </a:t>
            </a:r>
          </a:p>
          <a:p>
            <a:pPr>
              <a:buNone/>
            </a:pPr>
            <a:r>
              <a:rPr lang="ru-RU" dirty="0" smtClean="0"/>
              <a:t>    табачные изделия;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071810"/>
            <a:ext cx="37304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85794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989058"/>
          </a:xfrm>
        </p:spPr>
        <p:txBody>
          <a:bodyPr>
            <a:normAutofit/>
          </a:bodyPr>
          <a:lstStyle/>
          <a:p>
            <a:r>
              <a:rPr lang="ru-RU" dirty="0" smtClean="0"/>
              <a:t>Гельминтозы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143380"/>
            <a:ext cx="5500726" cy="428628"/>
          </a:xfrm>
          <a:prstGeom prst="rect">
            <a:avLst/>
          </a:prstGeom>
          <a:solidFill>
            <a:srgbClr val="E7E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143380"/>
            <a:ext cx="3286148" cy="2500330"/>
          </a:xfrm>
          <a:prstGeom prst="rect">
            <a:avLst/>
          </a:prstGeom>
          <a:solidFill>
            <a:srgbClr val="E7E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Меры профилактики: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Кулинарная обработка всех пищевых продуктов.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Сырые овощи, фрукты и ягоды промывать кипяченой водой.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Соблюдать правила личной гигиены.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предложенных суждений выберите правильные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76404"/>
            <a:ext cx="7498080" cy="4981596"/>
          </a:xfrm>
        </p:spPr>
        <p:txBody>
          <a:bodyPr>
            <a:normAutofit fontScale="55000" lnSpcReduction="20000"/>
          </a:bodyPr>
          <a:lstStyle/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На различных пищевых продуктах указывается срок годности.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Возбудители ботулизма активно размножаются на воздухе.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Овощи и фрукты перед употреблением необходимо вымыть водой из любых источников.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Возбудители дизентерии, холеры плохо переносят действие прямого солнечного света, уничтожаются хлорной известью.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Причиной заражения инфекционными кишечными заболеваниями может стать неправильное хранение продуктов.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Желудочно-кишечные заболевания нередко называют болезнью чистых рук.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Если плохо проварить или прожарить мясо, то может возникнуть заболевание холера.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Мухи являются переносчиком дизентерии.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В помещении, где находился больной аскаридозом, проводят дезинфекцию.</a:t>
            </a:r>
          </a:p>
          <a:p>
            <a:pPr marL="596646" lvl="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Для предупреждения отравлений и пищевых инфекций надо соблюдать правила личной гигиены.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328660">
            <a:off x="509947" y="2011177"/>
            <a:ext cx="8224625" cy="215423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Мы едим для того, чтобы жить,</a:t>
            </a:r>
            <a:br>
              <a:rPr lang="ru-RU" sz="4400" dirty="0" smtClean="0"/>
            </a:br>
            <a:r>
              <a:rPr lang="ru-RU" sz="4400" dirty="0" smtClean="0"/>
              <a:t>а не живем для того, чтобы есть</a:t>
            </a:r>
            <a:endParaRPr lang="ru-RU" sz="4400" dirty="0"/>
          </a:p>
        </p:txBody>
      </p:sp>
      <p:pic>
        <p:nvPicPr>
          <p:cNvPr id="3075" name="Picture 3" descr="B:\DCIM\100CANON\IMG_12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86190"/>
            <a:ext cx="4071966" cy="2735852"/>
          </a:xfrm>
          <a:prstGeom prst="rect">
            <a:avLst/>
          </a:prstGeom>
          <a:noFill/>
        </p:spPr>
      </p:pic>
      <p:pic>
        <p:nvPicPr>
          <p:cNvPr id="3074" name="Picture 2" descr="C:\Documents and Settings\Марина\Рабочий стол\f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85728"/>
            <a:ext cx="2214578" cy="299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«Человек есть то, что он ест»</a:t>
            </a:r>
            <a:br>
              <a:rPr lang="ru-RU" dirty="0" smtClean="0"/>
            </a:br>
            <a:r>
              <a:rPr lang="ru-RU" dirty="0" smtClean="0"/>
              <a:t>Г.Гейне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урока:</a:t>
            </a:r>
          </a:p>
          <a:p>
            <a:pPr>
              <a:buNone/>
            </a:pPr>
            <a:r>
              <a:rPr lang="ru-RU" dirty="0" smtClean="0"/>
              <a:t>Формирование знаний</a:t>
            </a:r>
          </a:p>
          <a:p>
            <a:r>
              <a:rPr lang="ru-RU" dirty="0" smtClean="0"/>
              <a:t>о гигиенических условиях нормального пищеварения</a:t>
            </a:r>
          </a:p>
          <a:p>
            <a:r>
              <a:rPr lang="ru-RU" dirty="0" smtClean="0"/>
              <a:t>о мерах профилактики желудочно-кишечных заболеваний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Найдите соответствие </a:t>
            </a:r>
            <a:br>
              <a:rPr lang="ru-RU" dirty="0" smtClean="0"/>
            </a:br>
            <a:r>
              <a:rPr lang="ru-RU" dirty="0" smtClean="0"/>
              <a:t>орган       строение       функция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9881063">
            <a:off x="3053912" y="4140713"/>
            <a:ext cx="1643074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Желудок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993439">
            <a:off x="3005676" y="3054005"/>
            <a:ext cx="1649521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Толстый кишечник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1461168">
            <a:off x="4705000" y="4092337"/>
            <a:ext cx="1571636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Ротовая полость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9699580">
            <a:off x="4684550" y="3045429"/>
            <a:ext cx="1714512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Тонкий</a:t>
            </a:r>
          </a:p>
          <a:p>
            <a:pPr algn="ctr"/>
            <a:r>
              <a:rPr lang="ru-RU" dirty="0" smtClean="0"/>
              <a:t>кишечник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4643446"/>
            <a:ext cx="2286016" cy="20002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Самая широкая часть пищеварительного канала, грушевидной формы, внутренняя поверхность имеет складки и выстлана железистым эпителием;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142984"/>
            <a:ext cx="2357454" cy="19288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Этот отдел имеет длину 5-6 метров, слизистая оболочка внутренней поверхности образована ворсинками и кажется бархатистой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929198"/>
            <a:ext cx="1857388" cy="17145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Длина этого отдела  1,5 метра, слизистая оболочка имеет складчатое строение и не имеет ворсинок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286124"/>
            <a:ext cx="2428892" cy="1214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Происходит механическая обработка пищи, а под действием ферментов начинают расщепляться углеводы.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1142984"/>
            <a:ext cx="2071702" cy="20002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Начальный отдел пищеварительного канала, сюда открываются протоки трех пар крупных  желез и многочисленные мелкие железки.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1357298"/>
            <a:ext cx="2205054" cy="1276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Перемешивание и переваривание пищи, под  действием ферментов расщепляются белки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5072074"/>
            <a:ext cx="2571768" cy="1500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Завершается расщепление питательных веществ до конечных продуктов, осуществляется их избирательное всасывание.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357562"/>
            <a:ext cx="2571768" cy="1214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Происходит всасывание большей части воды, а бактериальная флора обеспечивает нормальное пищеварение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1802" y="928670"/>
            <a:ext cx="642942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15008" y="928670"/>
            <a:ext cx="642942" cy="158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на\Рабочий стол\12_organ_pischi 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357298"/>
            <a:ext cx="2786082" cy="5178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Органы пищеварительной системы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786322"/>
            <a:ext cx="1785950" cy="928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Этот отдел имеет длину 5-6 метров, слизистая оболочка внутренней поверхности образована ворсинками и кажется бархатистой</a:t>
            </a:r>
            <a:r>
              <a:rPr lang="ru-RU" sz="1000" dirty="0" smtClean="0"/>
              <a:t>;</a:t>
            </a:r>
            <a:endParaRPr lang="ru-RU" sz="1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4929198"/>
            <a:ext cx="1500198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Длина этого отдела  1,5 метра, слизистая оболочка имеет складчатое строение и не имеет ворсинок</a:t>
            </a:r>
            <a:r>
              <a:rPr lang="ru-RU" sz="1000" dirty="0" smtClean="0"/>
              <a:t>;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1785926"/>
            <a:ext cx="1785950" cy="928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Начальный отдел пищеварительного канала, сюда открываются протоки трех пар крупных  желез и многочисленные мелкие железки.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2285992"/>
            <a:ext cx="1643074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Самая широкая часть пищеварительного канала, грушевидной формы, внутренняя поверхность имеет складки и выстлана железистым эпителием;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1857388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Происходит всасывание большей части воды, а бактериальная флора обеспечивает нормальное пищеварение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1357298"/>
            <a:ext cx="1428760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Перемешивание и переваривание пищи, под  действием ферментов расщепляются белки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5786454"/>
            <a:ext cx="1785950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Завершается расщепление питательных веществ до конечных продуктов, осуществляется их избирательное всасывание.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857496"/>
            <a:ext cx="2000264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Происходит механическая обработка пищи, а под действием ферментов начинают расщепляться углеводы.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143240" y="1357298"/>
            <a:ext cx="1223244" cy="4189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Ротовая полость</a:t>
            </a:r>
            <a:endParaRPr lang="ru-RU" sz="1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535885" y="2607463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107521" y="1607331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6" idx="5"/>
          </p:cNvCxnSpPr>
          <p:nvPr/>
        </p:nvCxnSpPr>
        <p:spPr>
          <a:xfrm rot="16200000" flipH="1">
            <a:off x="4094123" y="1808114"/>
            <a:ext cx="571099" cy="384656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786446" y="3500438"/>
            <a:ext cx="1357322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Желудок</a:t>
            </a:r>
            <a:endParaRPr lang="ru-RU" sz="10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322363" y="2035959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536545" y="3250405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558603" y="3799719"/>
            <a:ext cx="428221" cy="40116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86446" y="4286256"/>
            <a:ext cx="1459086" cy="4550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Тонкий</a:t>
            </a:r>
          </a:p>
          <a:p>
            <a:pPr algn="ctr"/>
            <a:r>
              <a:rPr lang="ru-RU" sz="1000" dirty="0" smtClean="0"/>
              <a:t>кишечник</a:t>
            </a:r>
            <a:endParaRPr lang="ru-RU" sz="1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8036743" y="5536421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179487" y="4536289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214942" y="4572008"/>
            <a:ext cx="686916" cy="64294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714612" y="5786454"/>
            <a:ext cx="1357289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Толстый кишечник</a:t>
            </a:r>
            <a:endParaRPr lang="ru-RU" sz="10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2250265" y="4679165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2964645" y="5536421"/>
            <a:ext cx="285752" cy="2143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3857620" y="5286388"/>
            <a:ext cx="686916" cy="64294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Documents and Settings\Марина\Рабочий стол\Продукты2\Knoblauchwur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5011746"/>
            <a:ext cx="2171838" cy="1846254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на\Рабочий стол\Продукты2\00000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428736"/>
            <a:ext cx="857256" cy="1725927"/>
          </a:xfrm>
          <a:prstGeom prst="rect">
            <a:avLst/>
          </a:prstGeom>
          <a:noFill/>
        </p:spPr>
      </p:pic>
      <p:pic>
        <p:nvPicPr>
          <p:cNvPr id="1027" name="Picture 3" descr="C:\Documents and Settings\Марина\Рабочий стол\Продукты2\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2322">
            <a:off x="5677263" y="1542345"/>
            <a:ext cx="1739050" cy="16257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Выберите продукты, необходимые для нормальной жизнедеятельности</a:t>
            </a:r>
            <a:endParaRPr lang="ru-RU" sz="3600" dirty="0"/>
          </a:p>
        </p:txBody>
      </p:sp>
      <p:pic>
        <p:nvPicPr>
          <p:cNvPr id="1026" name="Picture 2" descr="C:\Documents and Settings\Марина\Рабочий стол\Продукты2\0001_12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61727">
            <a:off x="7127055" y="1645004"/>
            <a:ext cx="1690686" cy="993278"/>
          </a:xfrm>
          <a:prstGeom prst="rect">
            <a:avLst/>
          </a:prstGeom>
          <a:noFill/>
        </p:spPr>
      </p:pic>
      <p:pic>
        <p:nvPicPr>
          <p:cNvPr id="1031" name="Picture 7" descr="C:\Documents and Settings\Марина\Рабочий стол\Продукты2\2691332_si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714620"/>
            <a:ext cx="1428760" cy="1304076"/>
          </a:xfrm>
          <a:prstGeom prst="rect">
            <a:avLst/>
          </a:prstGeom>
          <a:noFill/>
        </p:spPr>
      </p:pic>
      <p:pic>
        <p:nvPicPr>
          <p:cNvPr id="1032" name="Picture 8" descr="C:\Documents and Settings\Марина\Рабочий стол\Продукты2\27835329_1214386006_product_273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3143248"/>
            <a:ext cx="1428760" cy="1550357"/>
          </a:xfrm>
          <a:prstGeom prst="rect">
            <a:avLst/>
          </a:prstGeom>
          <a:noFill/>
        </p:spPr>
      </p:pic>
      <p:pic>
        <p:nvPicPr>
          <p:cNvPr id="1033" name="Picture 9" descr="C:\Documents and Settings\Марина\Рабочий стол\Продукты2\1213096895_top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441726">
            <a:off x="452437" y="2850238"/>
            <a:ext cx="1021545" cy="1182344"/>
          </a:xfrm>
          <a:prstGeom prst="rect">
            <a:avLst/>
          </a:prstGeom>
          <a:noFill/>
        </p:spPr>
      </p:pic>
      <p:pic>
        <p:nvPicPr>
          <p:cNvPr id="1034" name="Picture 10" descr="C:\Documents and Settings\Марина\Рабочий стол\Продукты2\46017380000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1357298"/>
            <a:ext cx="1106432" cy="1571636"/>
          </a:xfrm>
          <a:prstGeom prst="rect">
            <a:avLst/>
          </a:prstGeom>
          <a:noFill/>
        </p:spPr>
      </p:pic>
      <p:pic>
        <p:nvPicPr>
          <p:cNvPr id="1036" name="Picture 12" descr="C:\Documents and Settings\Марина\Рабочий стол\Продукты2\fe9762c52b381be011d1bd40556baa2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68" y="4143380"/>
            <a:ext cx="1643074" cy="1643074"/>
          </a:xfrm>
          <a:prstGeom prst="rect">
            <a:avLst/>
          </a:prstGeom>
          <a:noFill/>
        </p:spPr>
      </p:pic>
      <p:pic>
        <p:nvPicPr>
          <p:cNvPr id="1037" name="Picture 13" descr="C:\Documents and Settings\Марина\Рабочий стол\Продукты2\file585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715272" y="2643182"/>
            <a:ext cx="1200521" cy="1643074"/>
          </a:xfrm>
          <a:prstGeom prst="rect">
            <a:avLst/>
          </a:prstGeom>
          <a:noFill/>
        </p:spPr>
      </p:pic>
      <p:pic>
        <p:nvPicPr>
          <p:cNvPr id="1041" name="Picture 17" descr="C:\Documents and Settings\Марина\Рабочий стол\Продукты2\Morkva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29124" y="4929198"/>
            <a:ext cx="1161593" cy="1428760"/>
          </a:xfrm>
          <a:prstGeom prst="rect">
            <a:avLst/>
          </a:prstGeom>
          <a:noFill/>
        </p:spPr>
      </p:pic>
      <p:pic>
        <p:nvPicPr>
          <p:cNvPr id="1042" name="Picture 18" descr="C:\Documents and Settings\Марина\Рабочий стол\Продукты2\nn88.jpe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1184165">
            <a:off x="5730691" y="4622558"/>
            <a:ext cx="928694" cy="1500222"/>
          </a:xfrm>
          <a:prstGeom prst="rect">
            <a:avLst/>
          </a:prstGeom>
          <a:noFill/>
        </p:spPr>
      </p:pic>
      <p:pic>
        <p:nvPicPr>
          <p:cNvPr id="1043" name="Picture 19" descr="C:\Documents and Settings\Марина\Рабочий стол\Продукты2\picture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195240">
            <a:off x="455206" y="3978474"/>
            <a:ext cx="1571636" cy="1178727"/>
          </a:xfrm>
          <a:prstGeom prst="rect">
            <a:avLst/>
          </a:prstGeom>
          <a:noFill/>
        </p:spPr>
      </p:pic>
      <p:pic>
        <p:nvPicPr>
          <p:cNvPr id="1035" name="Picture 11" descr="C:\Documents and Settings\Марина\Рабочий стол\Продукты2\coka_cola_big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34" y="5286388"/>
            <a:ext cx="1285884" cy="1285884"/>
          </a:xfrm>
          <a:prstGeom prst="rect">
            <a:avLst/>
          </a:prstGeom>
          <a:noFill/>
        </p:spPr>
      </p:pic>
      <p:pic>
        <p:nvPicPr>
          <p:cNvPr id="1029" name="Picture 5" descr="C:\Documents and Settings\Марина\Рабочий стол\Продукты2\5810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183552">
            <a:off x="657687" y="1361401"/>
            <a:ext cx="1017576" cy="1356768"/>
          </a:xfrm>
          <a:prstGeom prst="rect">
            <a:avLst/>
          </a:prstGeom>
          <a:noFill/>
        </p:spPr>
      </p:pic>
      <p:pic>
        <p:nvPicPr>
          <p:cNvPr id="1038" name="Picture 14" descr="C:\Documents and Settings\Марина\Рабочий стол\Продукты2\honey_mat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000232" y="3857628"/>
            <a:ext cx="1147760" cy="1365689"/>
          </a:xfrm>
          <a:prstGeom prst="rect">
            <a:avLst/>
          </a:prstGeom>
          <a:noFill/>
        </p:spPr>
      </p:pic>
      <p:pic>
        <p:nvPicPr>
          <p:cNvPr id="1045" name="Picture 21" descr="C:\Documents and Settings\Марина\Рабочий стол\Продукты2\_stress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00364" y="2857496"/>
            <a:ext cx="2958323" cy="1928826"/>
          </a:xfrm>
          <a:prstGeom prst="rect">
            <a:avLst/>
          </a:prstGeom>
          <a:noFill/>
        </p:spPr>
      </p:pic>
      <p:pic>
        <p:nvPicPr>
          <p:cNvPr id="1030" name="Picture 6" descr="C:\Documents and Settings\Марина\Рабочий стол\Продукты2\68343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594559">
            <a:off x="6791545" y="5746276"/>
            <a:ext cx="1338700" cy="1004025"/>
          </a:xfrm>
          <a:prstGeom prst="rect">
            <a:avLst/>
          </a:prstGeom>
          <a:noFill/>
        </p:spPr>
      </p:pic>
      <p:pic>
        <p:nvPicPr>
          <p:cNvPr id="1046" name="Picture 22" descr="C:\Documents and Settings\Марина\Рабочий стол\Продукты2\1nefis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flipH="1">
            <a:off x="4500562" y="1357298"/>
            <a:ext cx="101694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Пирамида рационального питания</a:t>
            </a:r>
            <a:endParaRPr lang="ru-RU" dirty="0"/>
          </a:p>
        </p:txBody>
      </p:sp>
      <p:sp>
        <p:nvSpPr>
          <p:cNvPr id="6" name="Блок-схема: ручное управление 5"/>
          <p:cNvSpPr/>
          <p:nvPr/>
        </p:nvSpPr>
        <p:spPr>
          <a:xfrm rot="10800000">
            <a:off x="2428860" y="4429132"/>
            <a:ext cx="5214974" cy="2000264"/>
          </a:xfrm>
          <a:prstGeom prst="flowChartManualOper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10800000">
            <a:off x="3500430" y="2786058"/>
            <a:ext cx="3071834" cy="1571636"/>
          </a:xfrm>
          <a:prstGeom prst="flowChartManualOperat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143372" y="1214422"/>
            <a:ext cx="1785950" cy="150019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9" descr="C:\Documents and Settings\Марина\Рабочий стол\Продукты2\1213096895_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5143512"/>
            <a:ext cx="1023941" cy="1185117"/>
          </a:xfrm>
          <a:prstGeom prst="rect">
            <a:avLst/>
          </a:prstGeom>
          <a:noFill/>
        </p:spPr>
      </p:pic>
      <p:pic>
        <p:nvPicPr>
          <p:cNvPr id="11" name="Picture 17" descr="C:\Documents and Settings\Марина\Рабочий стол\Продукты2\Mork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857760"/>
            <a:ext cx="1161593" cy="1428760"/>
          </a:xfrm>
          <a:prstGeom prst="rect">
            <a:avLst/>
          </a:prstGeom>
          <a:noFill/>
        </p:spPr>
      </p:pic>
      <p:pic>
        <p:nvPicPr>
          <p:cNvPr id="12" name="Picture 19" descr="C:\Documents and Settings\Марина\Рабочий стол\Продукты2\pic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5429264"/>
            <a:ext cx="1238259" cy="928694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4929190" y="3571876"/>
            <a:ext cx="1285884" cy="714380"/>
            <a:chOff x="6715140" y="2285992"/>
            <a:chExt cx="1285884" cy="7143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15140" y="2285992"/>
              <a:ext cx="1285884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2" descr="C:\Documents and Settings\Марина\Рабочий стол\Продукты2\0001_128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86578" y="2357430"/>
              <a:ext cx="1168985" cy="593573"/>
            </a:xfrm>
            <a:prstGeom prst="rect">
              <a:avLst/>
            </a:prstGeom>
            <a:noFill/>
          </p:spPr>
        </p:pic>
      </p:grpSp>
      <p:sp>
        <p:nvSpPr>
          <p:cNvPr id="18" name="Прямоугольник 17"/>
          <p:cNvSpPr/>
          <p:nvPr/>
        </p:nvSpPr>
        <p:spPr>
          <a:xfrm>
            <a:off x="3714744" y="3429000"/>
            <a:ext cx="857256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C:\Documents and Settings\Марина\Рабочий стол\Продукты2\000007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2928934"/>
            <a:ext cx="532241" cy="1285884"/>
          </a:xfrm>
          <a:prstGeom prst="rect">
            <a:avLst/>
          </a:prstGeom>
          <a:noFill/>
        </p:spPr>
      </p:pic>
      <p:pic>
        <p:nvPicPr>
          <p:cNvPr id="17" name="Picture 7" descr="C:\Documents and Settings\Марина\Рабочий стол\Продукты2\2691332_si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1894" y="3485130"/>
            <a:ext cx="751375" cy="673558"/>
          </a:xfrm>
          <a:prstGeom prst="rect">
            <a:avLst/>
          </a:prstGeom>
          <a:noFill/>
        </p:spPr>
      </p:pic>
      <p:pic>
        <p:nvPicPr>
          <p:cNvPr id="21" name="Picture 12" descr="C:\Documents and Settings\Марина\Рабочий стол\Продукты2\fe9762c52b381be011d1bd40556baa2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2857496"/>
            <a:ext cx="785818" cy="785818"/>
          </a:xfrm>
          <a:prstGeom prst="rect">
            <a:avLst/>
          </a:prstGeom>
          <a:noFill/>
        </p:spPr>
      </p:pic>
      <p:pic>
        <p:nvPicPr>
          <p:cNvPr id="26" name="Picture 18" descr="C:\Documents and Settings\Марина\Рабочий стол\Продукты2\nn88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14942" y="2071678"/>
            <a:ext cx="429951" cy="642942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на\Рабочий стол\Продукты2\1219625309_kapusta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4500570"/>
            <a:ext cx="893822" cy="857256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на\Рабочий стол\Продукты2\0131_1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4429132"/>
            <a:ext cx="921553" cy="64294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1571612"/>
            <a:ext cx="5000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 descr="C:\Documents and Settings\Марина\Рабочий стол\Продукты2\27835329_1214386006_product_2730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48" y="2071678"/>
            <a:ext cx="592515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Коды пищевых добавок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5" y="1397000"/>
          <a:ext cx="7715304" cy="531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53"/>
                <a:gridCol w="4102799"/>
                <a:gridCol w="3096452"/>
              </a:tblGrid>
              <a:tr h="4440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2400" dirty="0"/>
                    </a:p>
                  </a:txBody>
                  <a:tcPr/>
                </a:tc>
              </a:tr>
              <a:tr h="6216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1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Запрещенные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Е103, 105, 111, 121, 123, 125, 1526, 130,152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2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102, 110, 120, 124, 127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216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3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Подозрительные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104, 122, 141, 150, 171, 173, 180, 241, 477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4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Канцерогенные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131, 210 – 217, 240, 330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216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5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Вызывающие расстройства кишечника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221 – 226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6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Вредные для кожи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230 – 232, 239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7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Вызывающие нарушения давления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250, 251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8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Провоцирующие появление сыпи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31, 312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9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Повышающие уровень холестерина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Е320, 321, 322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216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10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Вызывающие расстройства желудка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 338 – 341, 407, 450, 461 - 466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Сформулируйте правила приема пищи, используя пословицы и поговорки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8072462" cy="4267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«Кто хорошо жует, тот долго живет».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«Хорошо прожуешь, сладко проглотишь».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«Умеренность – мать здоровья».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«Сладко естся, так плохо спится».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«Щи да каша – пища наша».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«Не будет хлеба, не будет и обеда».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«Свою болезнь ищи на дне тарелки».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«Когда я ем, я глух и нем».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продуктов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1285860"/>
          <a:ext cx="60960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  <a:gridCol w="10239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Продукт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хранения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Сметана </a:t>
                      </a:r>
                      <a:r>
                        <a:rPr lang="ru-RU" sz="1400" dirty="0" smtClean="0"/>
                        <a:t>(в холодильнике)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2 дня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Кефир </a:t>
                      </a:r>
                      <a:r>
                        <a:rPr lang="ru-RU" sz="1400" dirty="0" smtClean="0"/>
                        <a:t>(в холодильнике)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2 дня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Рыба приготовленная </a:t>
                      </a:r>
                      <a:r>
                        <a:rPr lang="ru-RU" sz="1400" dirty="0" smtClean="0"/>
                        <a:t>(в холодильнике)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 день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Рыба мороженая </a:t>
                      </a:r>
                      <a:r>
                        <a:rPr lang="ru-RU" sz="1400" dirty="0" smtClean="0"/>
                        <a:t>(в морозильнике при -18 гр. С)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14-21 день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Овощи свежие</a:t>
                      </a:r>
                      <a:r>
                        <a:rPr lang="ru-RU" sz="1400" dirty="0" smtClean="0"/>
                        <a:t> (в отделении для овощей в холодильнике, в зависимости от вида)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1-7 дней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smtClean="0"/>
                        <a:t>Масло сливочное</a:t>
                      </a:r>
                      <a:r>
                        <a:rPr lang="ru-RU" sz="1400" smtClean="0"/>
                        <a:t> (в холодильнике в закрытой посуде или фольге)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6-14 дней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Майонез </a:t>
                      </a:r>
                      <a:r>
                        <a:rPr lang="ru-RU" sz="1400" dirty="0" smtClean="0"/>
                        <a:t>(при 5-8 град, в закрытой посуде)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1,5 месяца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Консервы рыбные, открытые</a:t>
                      </a:r>
                      <a:r>
                        <a:rPr lang="ru-RU" sz="1400" dirty="0" smtClean="0"/>
                        <a:t> (в холодильнике; обязательно переложить из жестяной банки)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 день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Сосиски и сардельки</a:t>
                      </a:r>
                      <a:r>
                        <a:rPr lang="ru-RU" sz="1400" baseline="0" dirty="0" smtClean="0"/>
                        <a:t> (в холодильнике)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3-5 дней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Вареные колбасы </a:t>
                      </a:r>
                      <a:r>
                        <a:rPr lang="ru-RU" sz="1400" baseline="0" dirty="0" smtClean="0"/>
                        <a:t>(в холодильнике)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3-5 дней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Полукопченые</a:t>
                      </a:r>
                      <a:r>
                        <a:rPr lang="ru-RU" sz="1400" b="1" baseline="0" dirty="0" smtClean="0"/>
                        <a:t> колбасы </a:t>
                      </a:r>
                      <a:r>
                        <a:rPr lang="ru-RU" sz="1400" baseline="0" dirty="0" smtClean="0"/>
                        <a:t>(в холодильнике)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15-16 дней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Марина\Рабочий стол\cbnesQ2D3857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56791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696</TotalTime>
  <Words>969</Words>
  <Application>Microsoft Office PowerPoint</Application>
  <PresentationFormat>Экран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 по теме:  «Гигиена питания» </vt:lpstr>
      <vt:lpstr>«Человек есть то, что он ест» Г.Гейне</vt:lpstr>
      <vt:lpstr>Найдите соответствие  орган       строение       функция</vt:lpstr>
      <vt:lpstr>Органы пищеварительной системы</vt:lpstr>
      <vt:lpstr>Выберите продукты, необходимые для нормальной жизнедеятельности</vt:lpstr>
      <vt:lpstr>Пирамида рационального питания</vt:lpstr>
      <vt:lpstr>Коды пищевых добавок</vt:lpstr>
      <vt:lpstr>Сформулируйте правила приема пищи, используя пословицы и поговорки</vt:lpstr>
      <vt:lpstr>Хранение продуктов</vt:lpstr>
      <vt:lpstr>Желудочно-кишечные заболевания</vt:lpstr>
      <vt:lpstr>Пищевые отравления</vt:lpstr>
      <vt:lpstr>Сальмонеллез – острое  кишечное инфекционное  заболевание, вызываемое  сальмонеллами.</vt:lpstr>
      <vt:lpstr>Кишечные инфекции</vt:lpstr>
      <vt:lpstr>Меры профилактики:</vt:lpstr>
      <vt:lpstr>Гастрит – воспаление слизистой оболочки желудка.</vt:lpstr>
      <vt:lpstr>Гельминтозы</vt:lpstr>
      <vt:lpstr>Из предложенных суждений выберите правильные</vt:lpstr>
      <vt:lpstr>Мы едим для того, чтобы жить, а не живем для того, чтобы есть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«Гигиена питания»</dc:title>
  <dc:creator>Марина</dc:creator>
  <cp:lastModifiedBy>User</cp:lastModifiedBy>
  <cp:revision>75</cp:revision>
  <dcterms:created xsi:type="dcterms:W3CDTF">2009-01-27T15:08:15Z</dcterms:created>
  <dcterms:modified xsi:type="dcterms:W3CDTF">2018-03-23T07:02:59Z</dcterms:modified>
</cp:coreProperties>
</file>